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373" r:id="rId3"/>
    <p:sldId id="693" r:id="rId4"/>
    <p:sldId id="692" r:id="rId5"/>
    <p:sldId id="694" r:id="rId6"/>
    <p:sldId id="695" r:id="rId7"/>
    <p:sldId id="734" r:id="rId8"/>
    <p:sldId id="258" r:id="rId9"/>
    <p:sldId id="259" r:id="rId10"/>
    <p:sldId id="260" r:id="rId11"/>
    <p:sldId id="261" r:id="rId12"/>
    <p:sldId id="735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736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26"/>
    <p:restoredTop sz="94661"/>
  </p:normalViewPr>
  <p:slideViewPr>
    <p:cSldViewPr snapToGrid="0">
      <p:cViewPr>
        <p:scale>
          <a:sx n="79" d="100"/>
          <a:sy n="79" d="100"/>
        </p:scale>
        <p:origin x="1552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2.tiff>
</file>

<file path=ppt/media/image3.tiff>
</file>

<file path=ppt/media/image4.tiff>
</file>

<file path=ppt/media/image5.tiff>
</file>

<file path=ppt/media/image6.tiff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B6AD6A-7C18-9345-A4FF-9E312A3EB36F}" type="datetimeFigureOut">
              <a:rPr lang="en-US" smtClean="0"/>
              <a:t>1/19/26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CDD0E-F0BD-2C4C-8E2C-4000B7F46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446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4812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advancectr.brown.edu</a:t>
            </a:r>
            <a:r>
              <a:rPr lang="en-US" dirty="0"/>
              <a:t>/resources/professional-development/how-succeed-team-science</a:t>
            </a:r>
            <a:br>
              <a:rPr lang="en-US" dirty="0"/>
            </a:br>
            <a:r>
              <a:rPr lang="en-US" dirty="0"/>
              <a:t>https://</a:t>
            </a:r>
            <a:r>
              <a:rPr lang="en-US" dirty="0" err="1"/>
              <a:t>advancectr.brown.edu</a:t>
            </a:r>
            <a:r>
              <a:rPr lang="en-US" dirty="0"/>
              <a:t>/resources/professional-development/why-you-need-science-prenup-successful-collaboration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CDD0E-F0BD-2C4C-8E2C-4000B7F4639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64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www.isce.vt.edu</a:t>
            </a:r>
            <a:r>
              <a:rPr lang="en-US" dirty="0"/>
              <a:t>/content/dam/</a:t>
            </a:r>
            <a:r>
              <a:rPr lang="en-US" dirty="0" err="1"/>
              <a:t>isce_vt_edu</a:t>
            </a:r>
            <a:r>
              <a:rPr lang="en-US" dirty="0"/>
              <a:t>/Managing%20Difference%20and%20Conflict_ISCE%20Workshop3.pdf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0CDD0E-F0BD-2C4C-8E2C-4000B7F4639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94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79183-3BB2-5724-975E-0317F03C34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F6F6E7-4889-2159-BCA4-D08B0EEEEF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A45DC-47F0-C5DA-805E-F11400B96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EA0AF-33A9-FA88-3114-7619430E2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368E9-3856-E4B6-B4BD-0AFC477BA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36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38579-5435-02BF-6435-45AB2A717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35720C-F11C-C2A6-3516-F197AE684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4BCB47-7561-C835-57EA-E0BA72B29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D7275-DF2E-1FC2-52BE-C86198274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C2C1D-E05C-5749-C3FC-9C69BD809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791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45F034-B95F-EB9D-5D4C-AE05A0CE29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59A91A-23BE-29BC-E984-A846B6C45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06ADC-3674-D9AE-6FE7-91639CC3A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50589-5514-BA1C-F7C6-CCB23B513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AF35D-7993-E0C2-9B60-30B6845C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02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7655F-FBAF-911B-15CA-17E6314DF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B3E7A-F3A8-5A79-565A-0FC1B96FD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3DA5B-B310-5278-7A86-DA3908EEA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DCC07-39C0-9651-9472-4C9ABF603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B89DD-AB0E-48B2-BE44-0A699D97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19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722FB-38E3-5F55-6D45-7919970E0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95960-04CA-7465-AAEE-950D542D1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CFE4C-230C-8CBF-5A40-8D639F64A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1A835-4926-C76B-22CD-91BE834B5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AB05E-B418-4696-C4E7-7C14A4F24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35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DD010-6DD3-B7C6-1FBE-2B38AD688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73804-52EB-B9E9-2FCC-3BA7B28929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6FEC3-7644-3858-75F7-D1F11709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04DB0-DC26-1411-79F0-6DE9934CF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0BE7E-DD4D-9CC0-C6DE-DEE5F15BA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DA3290-E835-F2AF-07F0-9439E470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47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82AC2-44B6-5F20-D1DB-BF9E8D404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5B96A-9FC0-50A4-2BF8-3670EAF3C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57968-EE64-1BA7-168A-B300E620F4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30F389-95C7-B4E7-5329-8E6B700F85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CFE5EE-705C-40B0-900A-69551F8A72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3313F9-F5BB-4284-E08F-5E47FD081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03B645-3095-DD9A-5594-867F3264F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26F51B-A65F-5770-B557-4036C862B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16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6DC55-578C-43F1-C9CE-07E4DFA2B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620653-B837-36CE-E39B-14A32D4C1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48BB0-C786-FEFC-8256-4731123BE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155288-8B55-099C-6612-04FB10563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575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D503A3-DD75-C102-A623-2BC86241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A30B85-6283-AC00-0E96-F63F3317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4C6EA-1079-49FD-58D0-221322687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9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5940D-60C9-40DA-04E2-65A5E4935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DC499-4E8F-F15D-CC4D-9CA4A74B3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AB14F-E3A0-2509-4A90-B9AD04DB4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6897F-FCA4-1CD0-59F1-4B848B189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0BB36F-8622-C61C-3C4C-0BAEA2FBF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B17C36-E979-8C87-1D32-558AB7ED0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1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65810-8DF9-AC77-C87B-41E331462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B81FA9-28F7-F39F-FA50-613826FE23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A37C17-1262-16F2-BFD5-F5435F93E9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1746F-AC97-9523-5C9E-ED7A1E023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7F95E-4213-1813-3EA8-B69263767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03124-ED64-5937-5C18-DA313E4B5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378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3954DC-5E50-99F8-F241-B389FA87A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03CA9-0EBE-6924-D90B-99DAD4788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3D4E0-93F1-949A-63F1-870ABF825F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7078B-C04F-5F4B-AC04-0073097EAA73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AEF69-0366-E915-A16C-F099DF1B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8F0B8-9930-B69B-4DAE-6C02004A07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75A08-1284-654C-AA3A-0B9F5EDDB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176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DBE17-0046-CCAA-9EEF-1F7144CC7D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BIOL 4984: Data Investigators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49D7B-3A96-2F04-D7A2-FE6054D91A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187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492BC-617E-2093-045B-2F17B89BC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2C60E-AEC0-CB2C-3C89-BCB3574D0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canvas.vt.edu</a:t>
            </a:r>
            <a:r>
              <a:rPr lang="en-US" dirty="0"/>
              <a:t>/courses/223139</a:t>
            </a:r>
          </a:p>
        </p:txBody>
      </p:sp>
    </p:spTree>
    <p:extLst>
      <p:ext uri="{BB962C8B-B14F-4D97-AF65-F5344CB8AC3E}">
        <p14:creationId xmlns:p14="http://schemas.microsoft.com/office/powerpoint/2010/main" val="102913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499DD-31A4-D240-58E9-B3948ADF8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32328-93C6-FE57-D715-0B32DE242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/spreadsheets/d/1wrJyMB2GarLvCcgu6rTkHH0aZuFh_H-I84vAgMvf0Kw/</a:t>
            </a:r>
            <a:r>
              <a:rPr lang="en-US" dirty="0" err="1"/>
              <a:t>edit?gid</a:t>
            </a:r>
            <a:r>
              <a:rPr lang="en-US" dirty="0"/>
              <a:t>=0#gid=0</a:t>
            </a:r>
          </a:p>
        </p:txBody>
      </p:sp>
    </p:spTree>
    <p:extLst>
      <p:ext uri="{BB962C8B-B14F-4D97-AF65-F5344CB8AC3E}">
        <p14:creationId xmlns:p14="http://schemas.microsoft.com/office/powerpoint/2010/main" val="2667114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FAA80-35D3-E1EB-E27B-CD8525489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777" y="226116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Module 1</a:t>
            </a:r>
          </a:p>
        </p:txBody>
      </p:sp>
    </p:spTree>
    <p:extLst>
      <p:ext uri="{BB962C8B-B14F-4D97-AF65-F5344CB8AC3E}">
        <p14:creationId xmlns:p14="http://schemas.microsoft.com/office/powerpoint/2010/main" val="2031343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634F4-BE70-7B0F-B8C1-B536A1A5A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0EDC2-7928-2EA0-B599-8160A3091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“The way in which our universities have divided up science does not reflect the way in which nature has divided up its problems.”</a:t>
            </a:r>
          </a:p>
          <a:p>
            <a:r>
              <a:rPr lang="en-US" b="1" cap="all" dirty="0"/>
              <a:t>Kurt </a:t>
            </a:r>
            <a:r>
              <a:rPr lang="en-US" b="1" cap="all" dirty="0" err="1"/>
              <a:t>Salzinger</a:t>
            </a:r>
            <a:r>
              <a:rPr lang="en-US" b="1" cap="all" dirty="0"/>
              <a:t> </a:t>
            </a:r>
            <a:r>
              <a:rPr lang="en-US" dirty="0"/>
              <a:t>PhD (2003)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What does this mean to you?</a:t>
            </a:r>
          </a:p>
        </p:txBody>
      </p:sp>
    </p:spTree>
    <p:extLst>
      <p:ext uri="{BB962C8B-B14F-4D97-AF65-F5344CB8AC3E}">
        <p14:creationId xmlns:p14="http://schemas.microsoft.com/office/powerpoint/2010/main" val="953415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1FA6F-1B85-43D9-CCE6-7B3A37971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r>
              <a:rPr lang="en-US" b="1" dirty="0"/>
              <a:t>Team Science Facts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C400-4C76-80E1-779F-69C680859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team science is conducted by small teams of 2-10 researchers</a:t>
            </a:r>
          </a:p>
          <a:p>
            <a:r>
              <a:rPr lang="en-US" dirty="0"/>
              <a:t>More than 90% of all publications in science and engineering are co-authored by teams of two or more</a:t>
            </a:r>
          </a:p>
          <a:p>
            <a:r>
              <a:rPr lang="en-US" dirty="0"/>
              <a:t>Team science can lead to results with greater scientific impact, innovation, productivity, and reach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907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1DB63-E839-0D8B-9C81-B84165495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don’t teams work well together?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DDEE1-2565-8B84-6CA3-43DFAB041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65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ED9D3-EEE1-B0D8-99C2-B936FECEE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1E583-3F79-B2AF-77BC-6E0DFCA30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Team members lack a common vocabulary for communication across projects</a:t>
            </a:r>
          </a:p>
          <a:p>
            <a:endParaRPr lang="en-US" dirty="0"/>
          </a:p>
          <a:p>
            <a:r>
              <a:rPr lang="en-US" dirty="0"/>
              <a:t>It can be challenging to coordinate research tasks</a:t>
            </a:r>
          </a:p>
          <a:p>
            <a:endParaRPr lang="en-US" dirty="0"/>
          </a:p>
          <a:p>
            <a:r>
              <a:rPr lang="en-US" dirty="0"/>
              <a:t>Lack of trust in follow-through or skills</a:t>
            </a:r>
          </a:p>
          <a:p>
            <a:endParaRPr lang="en-US" dirty="0"/>
          </a:p>
          <a:p>
            <a:r>
              <a:rPr lang="en-US" dirty="0"/>
              <a:t>Goals are misaligned</a:t>
            </a:r>
          </a:p>
        </p:txBody>
      </p:sp>
    </p:spTree>
    <p:extLst>
      <p:ext uri="{BB962C8B-B14F-4D97-AF65-F5344CB8AC3E}">
        <p14:creationId xmlns:p14="http://schemas.microsoft.com/office/powerpoint/2010/main" val="3804499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15996-726E-B1DB-9EF1-17459158F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So, What Does a Successful Team Look Like?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E78BC-5249-37DC-E65F-963699DF6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Clear communication among all team members</a:t>
            </a:r>
          </a:p>
          <a:p>
            <a:r>
              <a:rPr lang="en-US" dirty="0"/>
              <a:t>Regular brainstorming sessions with all team members participating</a:t>
            </a:r>
          </a:p>
          <a:p>
            <a:r>
              <a:rPr lang="en-US" dirty="0"/>
              <a:t>Consensus among all team members</a:t>
            </a:r>
          </a:p>
          <a:p>
            <a:r>
              <a:rPr lang="en-US" dirty="0"/>
              <a:t>Problem solving done by the group</a:t>
            </a:r>
          </a:p>
          <a:p>
            <a:r>
              <a:rPr lang="en-US" dirty="0"/>
              <a:t>Commitment to the project and the other team members</a:t>
            </a:r>
          </a:p>
          <a:p>
            <a:r>
              <a:rPr lang="en-US" dirty="0"/>
              <a:t>Regular team meetings are effective</a:t>
            </a:r>
          </a:p>
          <a:p>
            <a:r>
              <a:rPr lang="en-US" dirty="0"/>
              <a:t>Timely hand off from team members to ensure the project is moving in the right direction  </a:t>
            </a:r>
          </a:p>
          <a:p>
            <a:r>
              <a:rPr lang="en-US" dirty="0"/>
              <a:t>Positive, supportive working relationships among all team members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463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5FD10-F369-58E4-8509-D394105C1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Team Dynamics to Avoid at All Costs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C3B0C-1AAE-F65A-4CB5-06C092B3D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clear roles</a:t>
            </a:r>
          </a:p>
          <a:p>
            <a:r>
              <a:rPr lang="en-US" dirty="0"/>
              <a:t>‘throw work over the wall’ – no coordination</a:t>
            </a:r>
          </a:p>
          <a:p>
            <a:r>
              <a:rPr lang="en-US" dirty="0"/>
              <a:t>work alone and don’t share information</a:t>
            </a:r>
          </a:p>
          <a:p>
            <a:r>
              <a:rPr lang="en-US" dirty="0"/>
              <a:t>don’t accept responsibility</a:t>
            </a:r>
          </a:p>
          <a:p>
            <a:r>
              <a:rPr lang="en-US" dirty="0"/>
              <a:t>Absent</a:t>
            </a:r>
          </a:p>
          <a:p>
            <a:r>
              <a:rPr lang="en-US" dirty="0"/>
              <a:t>Unclear expectations for credit</a:t>
            </a:r>
          </a:p>
          <a:p>
            <a:r>
              <a:rPr lang="en-US" dirty="0"/>
              <a:t>No leadership</a:t>
            </a:r>
          </a:p>
        </p:txBody>
      </p:sp>
    </p:spTree>
    <p:extLst>
      <p:ext uri="{BB962C8B-B14F-4D97-AF65-F5344CB8AC3E}">
        <p14:creationId xmlns:p14="http://schemas.microsoft.com/office/powerpoint/2010/main" val="2924754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93A66-EFBA-DDB3-415A-27E3F9AEC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Science ‘</a:t>
            </a:r>
            <a:r>
              <a:rPr lang="en-US" dirty="0" err="1"/>
              <a:t>PreNup</a:t>
            </a:r>
            <a:r>
              <a:rPr lang="en-US" dirty="0"/>
              <a:t>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FA926-5EC0-C180-77BA-D2BB508BF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open discussion on a team’s purpose, goals, responsibilities, processes, and communication preferences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Have a written agreement that documents points of consensus related to team functioning and serves as an accountability tool</a:t>
            </a:r>
            <a:br>
              <a:rPr lang="en-US" dirty="0"/>
            </a:br>
            <a:endParaRPr lang="en-US" dirty="0"/>
          </a:p>
          <a:p>
            <a:r>
              <a:rPr lang="en-US" dirty="0"/>
              <a:t>Set team norms, expectations, and guidelines to be referenced later and when conflicts arise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076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3600" dirty="0">
                <a:latin typeface="+mn-lt"/>
                <a:ea typeface="Calibri"/>
                <a:cs typeface="Calibri"/>
                <a:sym typeface="Calibri"/>
              </a:rPr>
              <a:t>Dr. Kate Langwig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85875" y="1997149"/>
            <a:ext cx="18002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Upstate New York</a:t>
            </a:r>
          </a:p>
          <a:p>
            <a:pPr algn="ctr" defTabSz="685800"/>
            <a:endParaRPr lang="en-US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36620" y="1997150"/>
            <a:ext cx="14923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B.S. 2008</a:t>
            </a:r>
          </a:p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Union College</a:t>
            </a:r>
          </a:p>
        </p:txBody>
      </p:sp>
      <p:cxnSp>
        <p:nvCxnSpPr>
          <p:cNvPr id="16" name="Straight Arrow Connector 15"/>
          <p:cNvCxnSpPr>
            <a:cxnSpLocks/>
          </p:cNvCxnSpPr>
          <p:nvPr/>
        </p:nvCxnSpPr>
        <p:spPr>
          <a:xfrm flipV="1">
            <a:off x="4130764" y="3951573"/>
            <a:ext cx="869649" cy="1"/>
          </a:xfrm>
          <a:prstGeom prst="straightConnector1">
            <a:avLst/>
          </a:prstGeom>
          <a:ln w="57150">
            <a:solidFill>
              <a:srgbClr val="D7E4B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1D577BB-CD84-8F4B-8418-841E08FC8ABD}"/>
              </a:ext>
            </a:extLst>
          </p:cNvPr>
          <p:cNvSpPr txBox="1"/>
          <p:nvPr/>
        </p:nvSpPr>
        <p:spPr>
          <a:xfrm>
            <a:off x="7649786" y="2037483"/>
            <a:ext cx="2513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Endangered Species Unit</a:t>
            </a:r>
          </a:p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New York State</a:t>
            </a:r>
          </a:p>
        </p:txBody>
      </p:sp>
      <p:pic>
        <p:nvPicPr>
          <p:cNvPr id="2" name="Picture 1" descr="Map of New York">
            <a:extLst>
              <a:ext uri="{FF2B5EF4-FFF2-40B4-BE49-F238E27FC236}">
                <a16:creationId xmlns:a16="http://schemas.microsoft.com/office/drawing/2014/main" id="{A2E7B72B-4B7B-BE43-8EB8-1F3F6965B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993386"/>
            <a:ext cx="3448468" cy="19726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ACFB37-31FE-8A43-81A3-CDAAE0099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982" y="2940182"/>
            <a:ext cx="1524000" cy="20227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AB7C435-5650-EF48-B349-9EDE3CAB5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6600" y="2940181"/>
            <a:ext cx="33528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545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EC3B9-6995-0D94-6083-0930FE78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each group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F8C72-0E80-985A-0EB1-72275121A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shared google docs to assign tasks, and add notes. See example at the bottom of the collaboration agreement.</a:t>
            </a:r>
          </a:p>
          <a:p>
            <a:endParaRPr lang="en-US" dirty="0"/>
          </a:p>
          <a:p>
            <a:r>
              <a:rPr lang="en-US" dirty="0"/>
              <a:t>Keep this as a running note doc shared among your team and add me as a shared group member.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2812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F7732-4D38-82E2-4AF2-E83360AF0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Agreement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8C35D-7111-C5B0-F546-8E916C3A0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Canvas, </a:t>
            </a:r>
            <a:r>
              <a:rPr lang="en-US" dirty="0" err="1"/>
              <a:t>Files</a:t>
            </a:r>
            <a:r>
              <a:rPr lang="en-US" dirty="0" err="1">
                <a:sym typeface="Wingdings" pitchFamily="2" charset="2"/>
              </a:rPr>
              <a:t>Week</a:t>
            </a:r>
            <a:r>
              <a:rPr lang="en-US" dirty="0">
                <a:sym typeface="Wingdings" pitchFamily="2" charset="2"/>
              </a:rPr>
              <a:t> 1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Example as PDF in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891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5CDB98-527D-824D-9D91-21048ED938A5}"/>
              </a:ext>
            </a:extLst>
          </p:cNvPr>
          <p:cNvSpPr txBox="1"/>
          <p:nvPr/>
        </p:nvSpPr>
        <p:spPr>
          <a:xfrm>
            <a:off x="2076228" y="1684993"/>
            <a:ext cx="18295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M.S.</a:t>
            </a:r>
          </a:p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Boston University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E5C1BB-8095-4F4B-803B-C2339D18800C}"/>
              </a:ext>
            </a:extLst>
          </p:cNvPr>
          <p:cNvSpPr txBox="1"/>
          <p:nvPr/>
        </p:nvSpPr>
        <p:spPr>
          <a:xfrm>
            <a:off x="7107168" y="1698235"/>
            <a:ext cx="18150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Post-doc 2015-17</a:t>
            </a:r>
          </a:p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Harvard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4EC1F7-5504-B747-B5CC-E959BCD99B2C}"/>
              </a:ext>
            </a:extLst>
          </p:cNvPr>
          <p:cNvSpPr txBox="1"/>
          <p:nvPr/>
        </p:nvSpPr>
        <p:spPr>
          <a:xfrm>
            <a:off x="2894834" y="5105401"/>
            <a:ext cx="2471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Assistant Professor 2017</a:t>
            </a:r>
          </a:p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Virginia Tech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5DD383-C1FF-B346-85DD-8BA431714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269" y="2515990"/>
            <a:ext cx="2171998" cy="11366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FEAA33-C6FF-D44B-9FE7-F3A49260291C}"/>
              </a:ext>
            </a:extLst>
          </p:cNvPr>
          <p:cNvSpPr txBox="1"/>
          <p:nvPr/>
        </p:nvSpPr>
        <p:spPr>
          <a:xfrm>
            <a:off x="4720457" y="1684993"/>
            <a:ext cx="1499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Ph.D. 2015</a:t>
            </a:r>
          </a:p>
          <a:p>
            <a:pPr algn="ctr" defTabSz="685800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UC Santa Cruz</a:t>
            </a:r>
          </a:p>
        </p:txBody>
      </p:sp>
      <p:pic>
        <p:nvPicPr>
          <p:cNvPr id="10" name="Picture 9" descr="A rocky coast with waves crashing on the shore&#10;&#10;">
            <a:extLst>
              <a:ext uri="{FF2B5EF4-FFF2-40B4-BE49-F238E27FC236}">
                <a16:creationId xmlns:a16="http://schemas.microsoft.com/office/drawing/2014/main" id="{98C834FF-B22D-6245-9BB3-F2C90D817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139" y="2456253"/>
            <a:ext cx="2064852" cy="1376568"/>
          </a:xfrm>
          <a:prstGeom prst="rect">
            <a:avLst/>
          </a:prstGeom>
        </p:spPr>
      </p:pic>
      <p:pic>
        <p:nvPicPr>
          <p:cNvPr id="11" name="Picture 10" descr="A black and white shield with a cross and text&#10;&#10;">
            <a:extLst>
              <a:ext uri="{FF2B5EF4-FFF2-40B4-BE49-F238E27FC236}">
                <a16:creationId xmlns:a16="http://schemas.microsoft.com/office/drawing/2014/main" id="{57692DED-AC40-C24E-BC7C-59FF542732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529231"/>
            <a:ext cx="1219200" cy="1419616"/>
          </a:xfrm>
          <a:prstGeom prst="rect">
            <a:avLst/>
          </a:prstGeom>
        </p:spPr>
      </p:pic>
      <p:pic>
        <p:nvPicPr>
          <p:cNvPr id="13" name="Picture 12" descr="Photo of Dr. Langwig">
            <a:extLst>
              <a:ext uri="{FF2B5EF4-FFF2-40B4-BE49-F238E27FC236}">
                <a16:creationId xmlns:a16="http://schemas.microsoft.com/office/drawing/2014/main" id="{F93E77E4-4A06-6A46-B2A5-178A67D292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4411009"/>
            <a:ext cx="2288084" cy="1525389"/>
          </a:xfrm>
          <a:prstGeom prst="rect">
            <a:avLst/>
          </a:prstGeom>
        </p:spPr>
      </p:pic>
      <p:sp>
        <p:nvSpPr>
          <p:cNvPr id="2" name="Shape 95">
            <a:extLst>
              <a:ext uri="{FF2B5EF4-FFF2-40B4-BE49-F238E27FC236}">
                <a16:creationId xmlns:a16="http://schemas.microsoft.com/office/drawing/2014/main" id="{8C0E4714-9CD0-A7F3-F8D8-79C0CFF74A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3600" dirty="0">
                <a:latin typeface="+mn-lt"/>
                <a:ea typeface="Calibri"/>
                <a:cs typeface="Calibri"/>
                <a:sym typeface="Calibri"/>
              </a:rPr>
              <a:t>Higher Education</a:t>
            </a:r>
          </a:p>
        </p:txBody>
      </p:sp>
    </p:spTree>
    <p:extLst>
      <p:ext uri="{BB962C8B-B14F-4D97-AF65-F5344CB8AC3E}">
        <p14:creationId xmlns:p14="http://schemas.microsoft.com/office/powerpoint/2010/main" val="1541849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7838E-C226-F445-A8E1-8C45384F5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096CA-BE5D-C542-B330-487ACC001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Quantitative field ecologist</a:t>
            </a:r>
          </a:p>
          <a:p>
            <a:pPr lvl="1"/>
            <a:r>
              <a:rPr lang="en-US" sz="2800" b="1" u="sng" dirty="0"/>
              <a:t>Ecology and evolution of infectious disease</a:t>
            </a:r>
            <a:br>
              <a:rPr lang="en-US" sz="2800" dirty="0"/>
            </a:br>
            <a:endParaRPr lang="en-US" sz="2800" dirty="0"/>
          </a:p>
          <a:p>
            <a:r>
              <a:rPr lang="en-US" dirty="0"/>
              <a:t>Two main areas of research:</a:t>
            </a:r>
          </a:p>
          <a:p>
            <a:pPr lvl="1"/>
            <a:r>
              <a:rPr lang="en-US" sz="2800" dirty="0"/>
              <a:t>Epidemiology (including vaccines)</a:t>
            </a:r>
          </a:p>
          <a:p>
            <a:pPr lvl="2"/>
            <a:r>
              <a:rPr lang="en-US" sz="1800" dirty="0"/>
              <a:t>Fish, frogs, birds, bats, humans (including COVID-19)</a:t>
            </a:r>
            <a:br>
              <a:rPr lang="en-US" sz="1800" dirty="0"/>
            </a:br>
            <a:r>
              <a:rPr lang="en-US" sz="1800" dirty="0"/>
              <a:t>	</a:t>
            </a:r>
          </a:p>
          <a:p>
            <a:pPr lvl="1"/>
            <a:r>
              <a:rPr lang="en-US" sz="2800" dirty="0"/>
              <a:t>Disease ecology</a:t>
            </a:r>
          </a:p>
          <a:p>
            <a:pPr lvl="2"/>
            <a:r>
              <a:rPr lang="en-US" dirty="0"/>
              <a:t>Mostly bats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636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2DF1F-5F9C-4D41-B981-BA42052DD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Work</a:t>
            </a:r>
          </a:p>
        </p:txBody>
      </p:sp>
      <p:pic>
        <p:nvPicPr>
          <p:cNvPr id="4" name="Picture 3" descr="A screenshot of a computer&#10;&#10;">
            <a:extLst>
              <a:ext uri="{FF2B5EF4-FFF2-40B4-BE49-F238E27FC236}">
                <a16:creationId xmlns:a16="http://schemas.microsoft.com/office/drawing/2014/main" id="{B8B4D5EA-3BB8-234B-A13E-142DAA34F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09445"/>
            <a:ext cx="9144000" cy="525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094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7B6BB-9BAA-FB47-9CE5-E90E04314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 Work</a:t>
            </a:r>
          </a:p>
        </p:txBody>
      </p:sp>
      <p:pic>
        <p:nvPicPr>
          <p:cNvPr id="5" name="Content Placeholder 4" descr="A group of people wearing protective gear in a cave">
            <a:extLst>
              <a:ext uri="{FF2B5EF4-FFF2-40B4-BE49-F238E27FC236}">
                <a16:creationId xmlns:a16="http://schemas.microsoft.com/office/drawing/2014/main" id="{EE0B46F7-FF9F-5A42-AC7D-88D0E0F4B5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7752" y="1623446"/>
            <a:ext cx="3098800" cy="4648200"/>
          </a:xfrm>
        </p:spPr>
      </p:pic>
      <p:pic>
        <p:nvPicPr>
          <p:cNvPr id="7" name="Picture 6" descr="Dr Langwig climbing out of a cave">
            <a:extLst>
              <a:ext uri="{FF2B5EF4-FFF2-40B4-BE49-F238E27FC236}">
                <a16:creationId xmlns:a16="http://schemas.microsoft.com/office/drawing/2014/main" id="{35F94710-6955-E04E-97DF-EE379B743E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3752" y="1656974"/>
            <a:ext cx="3076448" cy="461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95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07C4D-0C07-EB4B-9BF9-01D83327F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My field work</a:t>
            </a:r>
          </a:p>
        </p:txBody>
      </p:sp>
      <p:pic>
        <p:nvPicPr>
          <p:cNvPr id="6" name="Content Placeholder 5" descr="People in a cave with a light&#10;&#10;">
            <a:extLst>
              <a:ext uri="{FF2B5EF4-FFF2-40B4-BE49-F238E27FC236}">
                <a16:creationId xmlns:a16="http://schemas.microsoft.com/office/drawing/2014/main" id="{74D7BF46-496F-E742-BC8F-1989DB74CB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45817" y="1742995"/>
            <a:ext cx="4582332" cy="3436749"/>
          </a:xfrm>
        </p:spPr>
      </p:pic>
      <p:pic>
        <p:nvPicPr>
          <p:cNvPr id="4" name="Picture 3" descr="A group of people in a tunnel&#10;&#10;">
            <a:extLst>
              <a:ext uri="{FF2B5EF4-FFF2-40B4-BE49-F238E27FC236}">
                <a16:creationId xmlns:a16="http://schemas.microsoft.com/office/drawing/2014/main" id="{A81E8513-7336-084D-81E1-5B8EEFE86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3554" y="1690688"/>
            <a:ext cx="4721817" cy="354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740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D3A97-6A3D-5898-9CDB-5CD236B8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1CC62-FDA6-69BB-EDF8-EFAC11304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/>
              <a:t>Share what you want, and send a message on Canvas with all:</a:t>
            </a:r>
          </a:p>
          <a:p>
            <a:r>
              <a:rPr lang="en-US" dirty="0"/>
              <a:t>What should we call you?</a:t>
            </a:r>
          </a:p>
          <a:p>
            <a:r>
              <a:rPr lang="en-US" dirty="0"/>
              <a:t>What pronouns should we use when referring to you?</a:t>
            </a:r>
          </a:p>
          <a:p>
            <a:r>
              <a:rPr lang="en-US" dirty="0"/>
              <a:t>What is your year/Major?</a:t>
            </a:r>
          </a:p>
          <a:p>
            <a:r>
              <a:rPr lang="en-US" dirty="0"/>
              <a:t>What experience do you have working with data?</a:t>
            </a:r>
          </a:p>
          <a:p>
            <a:r>
              <a:rPr lang="en-US" dirty="0"/>
              <a:t>What are you excited to learn in this class?</a:t>
            </a:r>
          </a:p>
          <a:p>
            <a:r>
              <a:rPr lang="en-US" dirty="0"/>
              <a:t>Please provide a previous description of your R experience.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59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2CB7C-D6F0-2FE4-84AA-3650CC344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I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551CD-02FC-7764-B2E5-BCCDB363C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" y="1690688"/>
            <a:ext cx="10654553" cy="44862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overarching goal of this course is to provide an in-depth exploration of the process of conducting biological research – with the aim of answering the question:</a:t>
            </a:r>
            <a:br>
              <a:rPr lang="en-US" dirty="0"/>
            </a:br>
            <a:r>
              <a:rPr lang="en-US" dirty="0"/>
              <a:t>What do biologists do AFTER they’ve collected their data?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sz="2200" dirty="0"/>
              <a:t> Specifically, this course is designed to help you: </a:t>
            </a: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200" dirty="0">
                <a:solidFill>
                  <a:schemeClr val="accent1"/>
                </a:solidFill>
                <a:effectLst/>
                <a:latin typeface="Tw Cen MT" panose="020B0602020104020603" pitchFamily="34" charset="77"/>
              </a:rPr>
              <a:t> </a:t>
            </a:r>
            <a:r>
              <a:rPr lang="en-US" sz="2200" kern="1200" dirty="0">
                <a:solidFill>
                  <a:srgbClr val="000000"/>
                </a:solidFill>
                <a:effectLst/>
                <a:latin typeface="Tw Cen MT" panose="020B0602020104020603" pitchFamily="34" charset="77"/>
                <a:ea typeface="+mn-ea"/>
                <a:cs typeface="+mn-cs"/>
              </a:rPr>
              <a:t>Clean, reshape, and summarize messy datasets in R following open data best practices</a:t>
            </a:r>
            <a:endParaRPr lang="en-US" sz="1600" dirty="0">
              <a:effectLst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200" dirty="0">
                <a:solidFill>
                  <a:schemeClr val="accent1"/>
                </a:solidFill>
                <a:effectLst/>
                <a:latin typeface="Tw Cen MT" panose="020B0602020104020603" pitchFamily="34" charset="77"/>
              </a:rPr>
              <a:t> </a:t>
            </a:r>
            <a:r>
              <a:rPr lang="en-US" sz="2200" kern="1200" dirty="0">
                <a:solidFill>
                  <a:srgbClr val="000000"/>
                </a:solidFill>
                <a:effectLst/>
                <a:latin typeface="Tw Cen MT" panose="020B0602020104020603" pitchFamily="34" charset="77"/>
                <a:ea typeface="+mn-ea"/>
                <a:cs typeface="+mn-cs"/>
              </a:rPr>
              <a:t>Produce publication/public communication quality data visualizations in R</a:t>
            </a:r>
            <a:endParaRPr lang="en-US" sz="1600" dirty="0">
              <a:effectLst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200" dirty="0">
                <a:solidFill>
                  <a:schemeClr val="accent1"/>
                </a:solidFill>
                <a:effectLst/>
                <a:latin typeface="Tw Cen MT" panose="020B0602020104020603" pitchFamily="34" charset="77"/>
              </a:rPr>
              <a:t> </a:t>
            </a:r>
            <a:r>
              <a:rPr lang="en-US" sz="2200" kern="1200" dirty="0">
                <a:solidFill>
                  <a:srgbClr val="000000"/>
                </a:solidFill>
                <a:effectLst/>
                <a:latin typeface="Tw Cen MT" panose="020B0602020104020603" pitchFamily="34" charset="77"/>
                <a:ea typeface="+mn-ea"/>
                <a:cs typeface="+mn-cs"/>
              </a:rPr>
              <a:t>Develop reproducible analysis workflows following reproducible research best practices in R and RStudio</a:t>
            </a:r>
            <a:endParaRPr lang="en-US" sz="1600" dirty="0">
              <a:effectLst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200" dirty="0">
                <a:solidFill>
                  <a:schemeClr val="accent1"/>
                </a:solidFill>
                <a:effectLst/>
                <a:latin typeface="Tw Cen MT" panose="020B0602020104020603" pitchFamily="34" charset="77"/>
              </a:rPr>
              <a:t> </a:t>
            </a:r>
            <a:r>
              <a:rPr lang="en-US" sz="2200" kern="1200" dirty="0">
                <a:solidFill>
                  <a:srgbClr val="000000"/>
                </a:solidFill>
                <a:effectLst/>
                <a:latin typeface="Tw Cen MT" panose="020B0602020104020603" pitchFamily="34" charset="77"/>
                <a:ea typeface="+mn-ea"/>
                <a:cs typeface="+mn-cs"/>
              </a:rPr>
              <a:t>Practice version control with git and GitHub</a:t>
            </a:r>
            <a:endParaRPr lang="en-US" sz="1600" dirty="0">
              <a:effectLst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200" dirty="0">
                <a:solidFill>
                  <a:schemeClr val="accent1"/>
                </a:solidFill>
                <a:effectLst/>
                <a:latin typeface="Tw Cen MT" panose="020B0602020104020603" pitchFamily="34" charset="77"/>
              </a:rPr>
              <a:t> </a:t>
            </a:r>
            <a:r>
              <a:rPr lang="en-US" sz="2200" kern="1200" dirty="0">
                <a:solidFill>
                  <a:srgbClr val="000000"/>
                </a:solidFill>
                <a:effectLst/>
                <a:latin typeface="Tw Cen MT" panose="020B0602020104020603" pitchFamily="34" charset="77"/>
                <a:ea typeface="+mn-ea"/>
                <a:cs typeface="+mn-cs"/>
              </a:rPr>
              <a:t>Statistically analyze complex data in R</a:t>
            </a:r>
            <a:endParaRPr lang="en-US" sz="1600" dirty="0">
              <a:effectLst/>
            </a:endParaRPr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128662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746</Words>
  <Application>Microsoft Macintosh PowerPoint</Application>
  <PresentationFormat>Widescreen</PresentationFormat>
  <Paragraphs>100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Tw Cen MT</vt:lpstr>
      <vt:lpstr>Wingdings</vt:lpstr>
      <vt:lpstr>Office Theme</vt:lpstr>
      <vt:lpstr>BIOL 4984: Data Investigators</vt:lpstr>
      <vt:lpstr>Dr. Kate Langwig</vt:lpstr>
      <vt:lpstr>Higher Education</vt:lpstr>
      <vt:lpstr>About me:</vt:lpstr>
      <vt:lpstr>Quantitative Work</vt:lpstr>
      <vt:lpstr>Field Work</vt:lpstr>
      <vt:lpstr>My field work</vt:lpstr>
      <vt:lpstr>About you</vt:lpstr>
      <vt:lpstr>What will I learn</vt:lpstr>
      <vt:lpstr>Syllabus</vt:lpstr>
      <vt:lpstr>Assignments</vt:lpstr>
      <vt:lpstr>Module 1</vt:lpstr>
      <vt:lpstr>Team Work</vt:lpstr>
      <vt:lpstr>   Team Science Facts   </vt:lpstr>
      <vt:lpstr>Why don’t teams work well together?</vt:lpstr>
      <vt:lpstr>Common problems</vt:lpstr>
      <vt:lpstr>So, What Does a Successful Team Look Like? </vt:lpstr>
      <vt:lpstr>Team Dynamics to Avoid at All Costs</vt:lpstr>
      <vt:lpstr>Team Science ‘PreNup’</vt:lpstr>
      <vt:lpstr>For each group assignment</vt:lpstr>
      <vt:lpstr>Collaboration Agreement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Kate Langwig</dc:creator>
  <cp:lastModifiedBy>Kate Langwig</cp:lastModifiedBy>
  <cp:revision>8</cp:revision>
  <dcterms:created xsi:type="dcterms:W3CDTF">2026-01-12T19:25:36Z</dcterms:created>
  <dcterms:modified xsi:type="dcterms:W3CDTF">2026-01-20T15:04:45Z</dcterms:modified>
</cp:coreProperties>
</file>

<file path=docProps/thumbnail.jpeg>
</file>